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webp" ContentType="image/webp"/>
  <Default Extension="gif" ContentType="image/gi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1" Type="http://schemas.openxmlformats.org/officeDocument/2006/relationships/viewProps" Target="viewProps.xml" /><Relationship Id="rId11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3" Type="http://schemas.openxmlformats.org/officeDocument/2006/relationships/tableStyles" Target="tableStyles.xml" /><Relationship Id="rId11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6.png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www.cmu.edu/ddmlab" TargetMode="External" /><Relationship Id="rId3" Type="http://schemas.openxmlformats.org/officeDocument/2006/relationships/hyperlink" Target="https://github.com/DDM-Lab/SpeedyIBL" TargetMode="External" /><Relationship Id="rId4" Type="http://schemas.openxmlformats.org/officeDocument/2006/relationships/hyperlink" Target="https://www.cmu.edu/dietrich/sds/ddmlab/downloads.html#py-ibl" TargetMode="Externa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oi.org/10.4324/9781315805696" TargetMode="External" /><Relationship Id="rId3" Type="http://schemas.openxmlformats.org/officeDocument/2006/relationships/hyperlink" Target="https://doi.org/10.1016/0010-0277(94)90018-3" TargetMode="External" /><Relationship Id="rId4" Type="http://schemas.openxmlformats.org/officeDocument/2006/relationships/hyperlink" Target="https://doi.org/10.1207/s15516709cog2704_2" TargetMode="External" /><Relationship Id="rId5" Type="http://schemas.openxmlformats.org/officeDocument/2006/relationships/hyperlink" Target="https://doi.org/10.3758/s13428-022-01848-x" TargetMode="Externa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webp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jp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7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9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gif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hyperlink" Target="https://github.com/DDM-Lab/2023CLIHC-SpeedyIBL-Workshop/blob/solution/01_Introduction_SpeedyIBL.ipynb" TargetMode="Externa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hyperlink" Target="https://colab.research.google.com/" TargetMode="External" /><Relationship Id="rId3" Type="http://schemas.openxmlformats.org/officeDocument/2006/relationships/image" Target="../media/image12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3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hyperlink" Target="https://github.com/DDM-Lab/2023CLIHC-SpeedyIBL-Workshop/blob/solution/02_Exercise_BinaryChoice.ipynb" TargetMode="Externa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1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2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3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4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5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jp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psytoolkit.org/experiment-library/igt.html" TargetMode="Externa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hyperlink" Target="https://github.com/DDM-Lab/2023CLIHC-SpeedyIBL-Workshop/blob/main/03_Exercise_IowaGambling.ipynb" TargetMode="Externa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hyperlink" Target="https://github.com/DDM-Lab/2023CLIHC-SpeedyIBL-Workshop/blob/solution/04_Solution_IowaGambling.ipynb" TargetMode="Externa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Applications of Instance-Based Learning Theory: Using the SpeedyIBL Library to Construct Computational Models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CLIHC 2023, Puebla, Mexico</a:t>
            </a:r>
            <a:br/>
            <a:br/>
            <a:r>
              <a:rPr/>
              <a:t>Erin H. Bugbee</a:t>
            </a:r>
            <a:br/>
            <a:r>
              <a:rPr/>
              <a:t>Thuy Ngoc Nguyen</a:t>
            </a:r>
            <a:br/>
            <a:r>
              <a:rPr/>
              <a:t>Cleotilde Gonzalez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Why Should Machines Learn?</a:t>
            </a:r>
          </a:p>
        </p:txBody>
      </p:sp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Ms. Pacman from GymAI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Call Ms.Pacman environment using gym</a:t>
            </a:r>
          </a:p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gym</a:t>
            </a:r>
            <a:br/>
            <a:br/>
            <a:r>
              <a:rPr>
                <a:solidFill>
                  <a:srgbClr val="003B4F"/>
                </a:solidFill>
                <a:latin typeface="Courier"/>
              </a:rPr>
              <a:t>env 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003B4F"/>
                </a:solidFill>
                <a:latin typeface="Courier"/>
              </a:rPr>
              <a:t> gym.make(</a:t>
            </a:r>
            <a:r>
              <a:rPr>
                <a:solidFill>
                  <a:srgbClr val="20794D"/>
                </a:solidFill>
                <a:latin typeface="Courier"/>
              </a:rPr>
              <a:t>'MsPacman-v0'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Discussion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would be happy to hear your feedback on this workshop. What worked well, and what could we improve upon?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Thank you!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Sponsors:</a:t>
            </a:r>
          </a:p>
        </p:txBody>
      </p:sp>
      <p:pic>
        <p:nvPicPr>
          <p:cNvPr descr="images/sponsor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892300"/>
            <a:ext cx="5105400" cy="100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DDMLab Website: </a:t>
            </a:r>
            <a:r>
              <a:rPr>
                <a:hlinkClick r:id="rId2"/>
              </a:rPr>
              <a:t>www.cmu.edu/ddmlab</a:t>
            </a:r>
          </a:p>
          <a:p>
            <a:pPr lvl="0" indent="0" marL="0">
              <a:buNone/>
            </a:pPr>
            <a:r>
              <a:rPr/>
              <a:t>Interested in building IBL models?</a:t>
            </a:r>
          </a:p>
          <a:p>
            <a:pPr lvl="0"/>
            <a:r>
              <a:rPr/>
              <a:t>SpeedyIBL: </a:t>
            </a:r>
            <a:r>
              <a:rPr>
                <a:hlinkClick r:id="rId3"/>
              </a:rPr>
              <a:t>github.com/DDM-Lab/SpeedyIBL</a:t>
            </a:r>
          </a:p>
          <a:p>
            <a:pPr lvl="0"/>
            <a:r>
              <a:rPr/>
              <a:t>PyIBL: </a:t>
            </a:r>
            <a:r>
              <a:rPr>
                <a:hlinkClick r:id="rId4"/>
              </a:rPr>
              <a:t>www.cmu.edu/dietrich/sds/ddmlab/downloads.html#py-ibl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References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Anderson, J. R., &amp; Lebiere, C. J. (1998). </a:t>
            </a:r>
            <a:r>
              <a:rPr i="1"/>
              <a:t>The Atomic Components of Thought</a:t>
            </a:r>
            <a:r>
              <a:rPr/>
              <a:t> (0th ed.). Psychology Press. </a:t>
            </a:r>
            <a:r>
              <a:rPr>
                <a:hlinkClick r:id="rId2"/>
              </a:rPr>
              <a:t>https://doi.org/10.4324/9781315805696</a:t>
            </a:r>
          </a:p>
          <a:p>
            <a:pPr lvl="0" indent="0" marL="0">
              <a:buNone/>
            </a:pPr>
            <a:r>
              <a:rPr/>
              <a:t>Bechara, A., Damasio, A. R., Damasio, H., &amp; Anderson, S. W. (1994). Insensitivity to future consequences following damage to human prefrontal cortex. </a:t>
            </a:r>
            <a:r>
              <a:rPr i="1"/>
              <a:t>Cognition</a:t>
            </a:r>
            <a:r>
              <a:rPr/>
              <a:t>, </a:t>
            </a:r>
            <a:r>
              <a:rPr i="1"/>
              <a:t>50</a:t>
            </a:r>
            <a:r>
              <a:rPr/>
              <a:t>(1-3), 7–15. </a:t>
            </a:r>
            <a:r>
              <a:rPr>
                <a:hlinkClick r:id="rId3"/>
              </a:rPr>
              <a:t>https://doi.org/10.1016/0010-0277(94)90018-3</a:t>
            </a:r>
          </a:p>
          <a:p>
            <a:pPr lvl="0" indent="0" marL="0">
              <a:buNone/>
            </a:pPr>
            <a:r>
              <a:rPr/>
              <a:t>Gonzalez, C., Lerch, J. F., &amp; Lebiere, C. (2003). Instance-based learning in dynamic decision making. </a:t>
            </a:r>
            <a:r>
              <a:rPr i="1"/>
              <a:t>Cognitive Science</a:t>
            </a:r>
            <a:r>
              <a:rPr/>
              <a:t>, </a:t>
            </a:r>
            <a:r>
              <a:rPr i="1"/>
              <a:t>27</a:t>
            </a:r>
            <a:r>
              <a:rPr/>
              <a:t>(4), 591–635. </a:t>
            </a:r>
            <a:r>
              <a:rPr>
                <a:hlinkClick r:id="rId4"/>
              </a:rPr>
              <a:t>https://doi.org/10.1207/s15516709cog2704_2</a:t>
            </a:r>
          </a:p>
          <a:p>
            <a:pPr lvl="0" indent="0" marL="0">
              <a:buNone/>
            </a:pPr>
            <a:r>
              <a:rPr/>
              <a:t>Hertwig, R., Barron, G., Weber, E. U., &amp; Erev, I. (2004). </a:t>
            </a:r>
            <a:r>
              <a:rPr i="1"/>
              <a:t>Decisions from Experience and the Effect of Rare Events in Risky Choice</a:t>
            </a:r>
            <a:r>
              <a:rPr/>
              <a:t>. </a:t>
            </a:r>
            <a:r>
              <a:rPr i="1"/>
              <a:t>15</a:t>
            </a:r>
            <a:r>
              <a:rPr/>
              <a:t>(8), 6.</a:t>
            </a:r>
          </a:p>
          <a:p>
            <a:pPr lvl="0" indent="0" marL="0">
              <a:buNone/>
            </a:pPr>
            <a:r>
              <a:rPr/>
              <a:t>Nguyen, T. N., Phan, D. N., &amp; Gonzalez, C. (2022). SpeedyIBL: A comprehensive, precise, and fast implementation of instance-based learning theory. </a:t>
            </a:r>
            <a:r>
              <a:rPr i="1"/>
              <a:t>Behavior Research Methods</a:t>
            </a:r>
            <a:r>
              <a:rPr/>
              <a:t>. </a:t>
            </a:r>
            <a:r>
              <a:rPr>
                <a:hlinkClick r:id="rId5"/>
              </a:rPr>
              <a:t>https://doi.org/10.3758/s13428-022-01848-x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Herbert-A-Simon.jpg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295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Herbert A. Simon, 1983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Artificial intelligence has two goals.</a:t>
            </a:r>
          </a:p>
          <a:p>
            <a:pPr lvl="0" indent="0" marL="0">
              <a:buNone/>
            </a:pPr>
            <a:r>
              <a:rPr i="1"/>
              <a:t>First, AI is directed toward getting computers to be smart and do smart things so that human beings don’t have to do them.</a:t>
            </a:r>
          </a:p>
          <a:p>
            <a:pPr lvl="0" indent="0" marL="0">
              <a:buNone/>
            </a:pPr>
            <a:r>
              <a:rPr i="1"/>
              <a:t>And second, AI (sometimes called cognitive simulation, or information processing psychology) is also directed at using computers to simulate human beings, so that we can </a:t>
            </a:r>
            <a:r>
              <a:rPr b="1" i="1"/>
              <a:t>find out how humans work and perhaps can help them to be a little better in their work.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Cognitive AI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brain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14500"/>
            <a:ext cx="40386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 b="1"/>
              <a:t>Cognitively-plausible algorithms that emulate human decision making</a:t>
            </a:r>
          </a:p>
          <a:p>
            <a:pPr lvl="0"/>
            <a:r>
              <a:rPr/>
              <a:t>Based on cognitive theory: explain how humans make dynamic decisions, including the prediction of cognitive biases and errors in the absence of data</a:t>
            </a:r>
          </a:p>
          <a:p>
            <a:pPr lvl="0"/>
            <a:r>
              <a:rPr/>
              <a:t>Dynamic actionable models: able to learn and adapt to changes independently to predict human decisions</a:t>
            </a:r>
          </a:p>
          <a:p>
            <a:pPr lvl="0"/>
            <a:r>
              <a:rPr/>
              <a:t>Can represent human experience and be synchronized with human actions</a:t>
            </a:r>
          </a:p>
          <a:p>
            <a:pPr lvl="0"/>
            <a:r>
              <a:rPr/>
              <a:t>Can become collaborators with humans in teams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Building Human-Like Artificial Agents using IBLT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IBLT_cyc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00100" y="1193800"/>
            <a:ext cx="7531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Demonstrate that IBLT is a GENERAL theory of Dynamic Decision Making and can replicate human decisions from experience (DfE)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Using Microworlds in Laboratory Experiments to Study DDM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microworld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92300" y="1193800"/>
            <a:ext cx="5372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Approach: Cognitive Architectures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Agenda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Allen Newell, 1990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Unified Theories of Cognition</a:t>
            </a:r>
          </a:p>
          <a:p>
            <a:pPr lvl="0" indent="0" marL="0">
              <a:buNone/>
            </a:pPr>
            <a:r>
              <a:rPr/>
              <a:t>A single system (mind) produces all aspects of human behavior</a:t>
            </a:r>
          </a:p>
          <a:p>
            <a:pPr lvl="0"/>
            <a:r>
              <a:rPr/>
              <a:t>Representation of cognitive steps in performing a task</a:t>
            </a:r>
          </a:p>
          <a:p>
            <a:pPr lvl="0"/>
            <a:r>
              <a:rPr/>
              <a:t>Explain how all the components of the mind worked to produce coherent cognition.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ACT-R: A unified theory of cognition (Anderson &amp; Lebiere, 1998)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buNone/>
            </a:pPr>
          </a:p>
        </p:txBody>
      </p:sp>
      <p:pic>
        <p:nvPicPr>
          <p:cNvPr descr="images/ACT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14500"/>
            <a:ext cx="40386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IBLT: Cognitive Algorithm for Dynamic Decision Making (Gonzalez et al., 2003)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Decisions are made by </a:t>
            </a:r>
            <a:r>
              <a:rPr b="1"/>
              <a:t>recognizing</a:t>
            </a:r>
            <a:r>
              <a:rPr/>
              <a:t> </a:t>
            </a:r>
            <a:r>
              <a:rPr b="1"/>
              <a:t>similar</a:t>
            </a:r>
            <a:r>
              <a:rPr/>
              <a:t> situations in decisions made in the past</a:t>
            </a:r>
          </a:p>
          <a:p>
            <a:pPr lvl="0"/>
            <a:r>
              <a:rPr b="1"/>
              <a:t>Evaluating</a:t>
            </a:r>
            <a:r>
              <a:rPr/>
              <a:t> new actions according to the utility of past decisions</a:t>
            </a:r>
          </a:p>
          <a:p>
            <a:pPr lvl="0"/>
            <a:r>
              <a:rPr/>
              <a:t>Mentally </a:t>
            </a:r>
            <a:r>
              <a:rPr b="1"/>
              <a:t>exploring</a:t>
            </a:r>
            <a:r>
              <a:rPr/>
              <a:t> the value of the alternatives sequentially</a:t>
            </a:r>
          </a:p>
          <a:p>
            <a:pPr lvl="0"/>
            <a:r>
              <a:rPr b="1"/>
              <a:t>Executing a choice</a:t>
            </a:r>
            <a:r>
              <a:rPr/>
              <a:t> that has the maximum “expected utility”</a:t>
            </a:r>
          </a:p>
          <a:p>
            <a:pPr lvl="0"/>
            <a:r>
              <a:rPr/>
              <a:t>Re-evaluating the utility of past decisions based on </a:t>
            </a:r>
            <a:r>
              <a:rPr b="1"/>
              <a:t>feedback</a:t>
            </a:r>
            <a:r>
              <a:rPr/>
              <a:t> from environment</a:t>
            </a:r>
          </a:p>
        </p:txBody>
      </p:sp>
      <p:pic>
        <p:nvPicPr>
          <p:cNvPr descr="images/IBL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739900"/>
            <a:ext cx="4038600" cy="2298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Representation of Decisions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Decisions are stored over-time in memory (</a:t>
            </a:r>
            <a:r>
              <a:rPr b="1"/>
              <a:t>Instances</a:t>
            </a:r>
            <a:r>
              <a:rPr/>
              <a:t>) consisting of </a:t>
            </a:r>
            <a:r>
              <a:rPr b="1"/>
              <a:t>Contextual features, Action, Outcome (Utility)</a:t>
            </a:r>
          </a:p>
          <a:p>
            <a:pPr lvl="0"/>
            <a:r>
              <a:rPr/>
              <a:t>For each potential Action i</a:t>
            </a:r>
            <a:r>
              <a:rPr b="1"/>
              <a:t>nstances are Blended</a:t>
            </a:r>
            <a:r>
              <a:rPr/>
              <a:t> accounting for similarity, to create an </a:t>
            </a:r>
            <a:r>
              <a:rPr b="1"/>
              <a:t>expected utility</a:t>
            </a:r>
          </a:p>
          <a:p>
            <a:pPr lvl="0"/>
            <a:r>
              <a:rPr/>
              <a:t>The Action with the </a:t>
            </a:r>
            <a:r>
              <a:rPr b="1"/>
              <a:t>highest Blended Value</a:t>
            </a:r>
            <a:r>
              <a:rPr/>
              <a:t> is executed, and new instances are created.</a:t>
            </a:r>
          </a:p>
          <a:p>
            <a:pPr lvl="0"/>
            <a:r>
              <a:rPr/>
              <a:t>The </a:t>
            </a:r>
            <a:r>
              <a:rPr b="1"/>
              <a:t>Blended Value is updated</a:t>
            </a:r>
            <a:r>
              <a:rPr/>
              <a:t> with an experienced outcome through </a:t>
            </a:r>
            <a:r>
              <a:rPr b="1"/>
              <a:t>feedback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br/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IBLT Mathematical Mechanisms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t>i</m:t>
                    </m:r>
                    <m:r>
                      <m:rPr>
                        <m:sty m:val="p"/>
                      </m:rPr>
                      <m:t>=</m:t>
                    </m:r>
                    <m:r>
                      <m:rPr>
                        <m:nor/>
                        <m:sty m:val="p"/>
                      </m:rPr>
                      <m:t>instance</m:t>
                    </m:r>
                  </m:oMath>
                </a14:m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t>k</m:t>
                    </m:r>
                    <m:r>
                      <m:rPr>
                        <m:sty m:val="p"/>
                      </m:rPr>
                      <m:t>=</m:t>
                    </m:r>
                    <m:r>
                      <m:rPr>
                        <m:nor/>
                        <m:sty m:val="p"/>
                      </m:rPr>
                      <m:t>choice option</m:t>
                    </m:r>
                  </m:oMath>
                </a14:m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t>t</m:t>
                    </m:r>
                    <m:r>
                      <m:rPr>
                        <m:sty m:val="p"/>
                      </m:rPr>
                      <m:t>=</m:t>
                    </m:r>
                    <m:r>
                      <m:rPr>
                        <m:nor/>
                        <m:sty m:val="p"/>
                      </m:rPr>
                      <m:t>time</m:t>
                    </m:r>
                  </m:oMath>
                </a14:m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t>j</m:t>
                    </m:r>
                    <m:r>
                      <m:rPr>
                        <m:sty m:val="p"/>
                      </m:rPr>
                      <m:t>=</m:t>
                    </m:r>
                    <m:r>
                      <m:rPr>
                        <m:nor/>
                        <m:sty m:val="p"/>
                      </m:rPr>
                      <m:t>feature</m:t>
                    </m:r>
                  </m:oMath>
                </a14:m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idx="2" sz="half"/>
              </p:nvPr>
            </p:nvSpPr>
            <p:spPr/>
            <p:txBody>
              <a:bodyPr/>
              <a:lstStyle/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Functions and Parameters</a:t>
                </a:r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sSub>
                      <m:e>
                        <m:r>
                          <m:t>ξ</m:t>
                        </m:r>
                      </m:e>
                      <m:sub>
                        <m:r>
                          <m:t>i</m:t>
                        </m:r>
                        <m:sSub>
                          <m:e>
                            <m:r>
                              <m:t>k</m:t>
                            </m:r>
                          </m:e>
                          <m:sub>
                            <m:r>
                              <m:t>i</m:t>
                            </m:r>
                          </m:sub>
                        </m:sSub>
                        <m:r>
                          <m:t>t</m:t>
                        </m:r>
                      </m:sub>
                    </m:sSub>
                    <m:r>
                      <m:rPr>
                        <m:sty m:val="p"/>
                      </m:rPr>
                      <m:t>=</m:t>
                    </m:r>
                    <m:r>
                      <m:rPr>
                        <m:nor/>
                        <m:sty m:val="p"/>
                      </m:rPr>
                      <m:t>Draw from distribution</m:t>
                    </m:r>
                  </m:oMath>
                </a14:m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t>α</m:t>
                    </m:r>
                    <m:r>
                      <m:rPr>
                        <m:sty m:val="p"/>
                      </m:rPr>
                      <m:t>=</m:t>
                    </m:r>
                    <m:r>
                      <m:rPr>
                        <m:nor/>
                        <m:sty m:val="p"/>
                      </m:rPr>
                      <m:t>Mismatch Penalty</m:t>
                    </m:r>
                  </m:oMath>
                </a14:m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t>σ</m:t>
                    </m:r>
                    <m:r>
                      <m:rPr>
                        <m:sty m:val="p"/>
                      </m:rPr>
                      <m:t>=</m:t>
                    </m:r>
                    <m:r>
                      <m:rPr>
                        <m:nor/>
                        <m:sty m:val="p"/>
                      </m:rPr>
                      <m:t>Noise</m:t>
                    </m:r>
                  </m:oMath>
                </a14:m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t>δ</m:t>
                    </m:r>
                    <m:r>
                      <m:rPr>
                        <m:sty m:val="p"/>
                      </m:rPr>
                      <m:t>=</m:t>
                    </m:r>
                    <m:r>
                      <m:rPr>
                        <m:nor/>
                        <m:sty m:val="p"/>
                      </m:rPr>
                      <m:t>Decay</m:t>
                    </m:r>
                  </m:oMath>
                </a14:m>
              </a:p>
              <a:p>
                <a:pPr lvl="0" indent="0" marL="0">
                  <a:buNone/>
                </a:pPr>
                <a14:m>
                  <m:oMath xmlns:m="http://schemas.openxmlformats.org/officeDocument/2006/math">
                    <m:r>
                      <m:t>τ</m:t>
                    </m:r>
                    <m:r>
                      <m:rPr>
                        <m:sty m:val="p"/>
                      </m:rPr>
                      <m:t>=</m:t>
                    </m:r>
                    <m:r>
                      <m:rPr>
                        <m:nor/>
                        <m:sty m:val="p"/>
                      </m:rPr>
                      <m:t>Temperature</m:t>
                    </m:r>
                  </m:oMath>
                </a14:m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IBLT Mathematical Mechanisms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ACT-R’s Activation Equation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Λ</m:t>
                          </m:r>
                        </m:e>
                        <m:sub>
                          <m:r>
                            <m:t>i</m:t>
                          </m:r>
                          <m:sSub>
                            <m:e>
                              <m:r>
                                <m:t>k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</m:sSub>
                          <m:r>
                            <m:t>t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r>
                        <m:rPr>
                          <m:sty m:val="p"/>
                        </m:rPr>
                        <m:t>ln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subHide m:val="0"/>
                              <m:supHide m:val="1"/>
                            </m:naryPr>
                            <m:sub>
                              <m:r>
                                <m:t>t</m:t>
                              </m:r>
                              <m:r>
                                <m:rPr>
                                  <m:sty m:val="p"/>
                                </m:rPr>
                                <m:t>′</m:t>
                              </m:r>
                              <m:r>
                                <m:rPr>
                                  <m:sty m:val="p"/>
                                </m:rPr>
                                <m:t>∈</m:t>
                              </m:r>
                              <m:sSub>
                                <m:e>
                                  <m:r>
                                    <m:t>T</m:t>
                                  </m:r>
                                </m:e>
                                <m:sub>
                                  <m:r>
                                    <m:t>i</m:t>
                                  </m:r>
                                  <m:sSub>
                                    <m:e>
                                      <m:r>
                                        <m:t>k</m:t>
                                      </m:r>
                                    </m:e>
                                    <m:sub>
                                      <m:r>
                                        <m:t>i</m:t>
                                      </m:r>
                                    </m:sub>
                                  </m:sSub>
                                  <m:r>
                                    <m:t>t</m:t>
                                  </m:r>
                                </m:sub>
                              </m:sSub>
                            </m:sub>
                            <m:sup>
                              <m:r>
                                <m:t>​</m:t>
                              </m:r>
                            </m:sup>
                            <m:e>
                              <m:sSup>
                                <m:e>
                                  <m:d>
                                    <m:dPr>
                                      <m:begChr m:val="("/>
                                      <m:endChr m:val=")"/>
                                      <m:sepChr m:val=""/>
                                      <m:grow/>
                                    </m:dPr>
                                    <m:e>
                                      <m:r>
                                        <m:t>t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m:t>−</m:t>
                                      </m:r>
                                      <m:r>
                                        <m:t>t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m:t>′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r>
                                    <m:t>d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m:rPr>
                          <m:sty m:val="p"/>
                        </m:rPr>
                        <m:t>+</m:t>
                      </m:r>
                    </m:oMath>
                  </m:oMathPara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α</m:t>
                      </m:r>
                      <m:r>
                        <m:rPr>
                          <m:sty m:val="p"/>
                        </m:rPr>
                        <m:t>∑</m:t>
                      </m:r>
                      <m:r>
                        <m:t>j</m:t>
                      </m:r>
                      <m:r>
                        <m:t>S</m:t>
                      </m:r>
                      <m:r>
                        <m:t>i</m:t>
                      </m:r>
                      <m:sSub>
                        <m:e>
                          <m:r>
                            <m:t>m</m:t>
                          </m:r>
                        </m:e>
                        <m:sub>
                          <m:r>
                            <m:t>j</m:t>
                          </m:r>
                        </m:sub>
                      </m:sSub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sSubSup>
                            <m:e>
                              <m:r>
                                <m:t>f</m:t>
                              </m:r>
                            </m:e>
                            <m:sub>
                              <m:r>
                                <m:t>j</m:t>
                              </m:r>
                            </m:sub>
                            <m:sup>
                              <m:r>
                                <m:t>k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m:t>,</m:t>
                          </m:r>
                          <m:sSubSup>
                            <m:e>
                              <m:r>
                                <m:t>f</m:t>
                              </m:r>
                            </m:e>
                            <m:sub>
                              <m:r>
                                <m:t>j</m:t>
                              </m:r>
                            </m:sub>
                            <m:sup>
                              <m:sSub>
                                <m:e>
                                  <m:r>
                                    <m:t>k</m:t>
                                  </m:r>
                                </m:e>
                                <m:sub>
                                  <m:r>
                                    <m:t>i</m:t>
                                  </m:r>
                                </m:sub>
                              </m:sSub>
                            </m:sup>
                          </m:sSubSup>
                        </m:e>
                      </m:d>
                      <m:r>
                        <m:rPr>
                          <m:sty m:val="p"/>
                        </m:rPr>
                        <m:t>+</m:t>
                      </m:r>
                    </m:oMath>
                  </m:oMathPara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σ</m:t>
                      </m:r>
                      <m:r>
                        <m:rPr>
                          <m:sty m:val="p"/>
                        </m:rPr>
                        <m:t>ln</m:t>
                      </m:r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  <m:r>
                            <m:rPr>
                              <m:sty m:val="p"/>
                            </m:rPr>
                            <m:t>−</m:t>
                          </m:r>
                          <m:sSub>
                            <m:e>
                              <m:r>
                                <m:t>ξ</m:t>
                              </m:r>
                            </m:e>
                            <m:sub>
                              <m:r>
                                <m:t>i</m:t>
                              </m:r>
                              <m:sSub>
                                <m:e>
                                  <m:r>
                                    <m:t>k</m:t>
                                  </m:r>
                                </m:e>
                                <m:sub>
                                  <m:r>
                                    <m:t>i</m:t>
                                  </m:r>
                                </m:sub>
                              </m:sSub>
                              <m:r>
                                <m:t>t</m:t>
                              </m:r>
                            </m:sub>
                          </m:sSub>
                        </m:num>
                        <m:den>
                          <m:sSub>
                            <m:e>
                              <m:r>
                                <m:t>ξ</m:t>
                              </m:r>
                            </m:e>
                            <m:sub>
                              <m:r>
                                <m:t>i</m:t>
                              </m:r>
                              <m:sSub>
                                <m:e>
                                  <m:r>
                                    <m:t>k</m:t>
                                  </m:r>
                                </m:e>
                                <m:sub>
                                  <m:r>
                                    <m:t>i</m:t>
                                  </m:r>
                                </m:sub>
                              </m:sSub>
                              <m:r>
                                <m:t>t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Probability of Retrieval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P</m:t>
                          </m:r>
                        </m:e>
                        <m:sub>
                          <m:r>
                            <m:t>i</m:t>
                          </m:r>
                          <m:sSub>
                            <m:e>
                              <m:r>
                                <m:t>k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</m:sSub>
                          <m:r>
                            <m:t>t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sSup>
                            <m:e>
                              <m:r>
                                <m:t>e</m:t>
                              </m:r>
                            </m:e>
                            <m:sup>
                              <m:sSub>
                                <m:e>
                                  <m:r>
                                    <m:t>Λ</m:t>
                                  </m:r>
                                </m:e>
                                <m:sub>
                                  <m:r>
                                    <m:t>i</m:t>
                                  </m:r>
                                  <m:sSub>
                                    <m:e>
                                      <m:r>
                                        <m:t>k</m:t>
                                      </m:r>
                                    </m:e>
                                    <m:sub>
                                      <m:r>
                                        <m:t>i</m:t>
                                      </m:r>
                                    </m:sub>
                                  </m:sSub>
                                  <m:r>
                                    <m:t>t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m:t>/</m:t>
                              </m:r>
                              <m:r>
                                <m:t>τ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bHide m:val="0"/>
                              <m:supHide m:val="0"/>
                            </m:naryPr>
                            <m:sub>
                              <m:r>
                                <m:t>j</m:t>
                              </m:r>
                              <m:r>
                                <m:rPr>
                                  <m:sty m:val="p"/>
                                </m:rPr>
                                <m:t>=</m:t>
                              </m:r>
                              <m:r>
                                <m:t>1</m:t>
                              </m:r>
                            </m:sub>
                            <m:sup>
                              <m:sSub>
                                <m:e>
                                  <m:r>
                                    <m:t>n</m:t>
                                  </m:r>
                                </m:e>
                                <m:sub>
                                  <m:r>
                                    <m:t>k</m:t>
                                  </m:r>
                                  <m:r>
                                    <m:t>t</m:t>
                                  </m:r>
                                </m:sub>
                              </m:sSub>
                            </m:sup>
                            <m:e>
                              <m:sSup>
                                <m:e>
                                  <m:r>
                                    <m:t>e</m:t>
                                  </m:r>
                                </m:e>
                                <m:sup>
                                  <m:sSub>
                                    <m:e>
                                      <m:r>
                                        <m:t>Λ</m:t>
                                      </m:r>
                                    </m:e>
                                    <m:sub>
                                      <m:r>
                                        <m:t>j</m:t>
                                      </m:r>
                                      <m:sSub>
                                        <m:e>
                                          <m:r>
                                            <m:t>k</m:t>
                                          </m:r>
                                        </m:e>
                                        <m:sub>
                                          <m:r>
                                            <m:t>j</m:t>
                                          </m:r>
                                        </m:sub>
                                      </m:sSub>
                                      <m:r>
                                        <m:t>t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m:t>/</m:t>
                                  </m:r>
                                  <m:r>
                                    <m:t>τ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Blended Value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V</m:t>
                          </m:r>
                        </m:e>
                        <m:sub>
                          <m:r>
                            <m:t>k</m:t>
                          </m:r>
                          <m:r>
                            <m:t>t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0"/>
                          <m:supHide m:val="0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sSub>
                            <m:e>
                              <m:r>
                                <m:t>n</m:t>
                              </m:r>
                            </m:e>
                            <m:sub>
                              <m:r>
                                <m:t>k</m:t>
                              </m:r>
                              <m:r>
                                <m:t>t</m:t>
                              </m:r>
                            </m:sub>
                          </m:sSub>
                        </m:sup>
                        <m:e>
                          <m:sSub>
                            <m:e>
                              <m:r>
                                <m:t>P</m:t>
                              </m:r>
                            </m:e>
                            <m:sub>
                              <m:r>
                                <m:t>i</m:t>
                              </m:r>
                              <m:sSub>
                                <m:e>
                                  <m:r>
                                    <m:t>k</m:t>
                                  </m:r>
                                </m:e>
                                <m:sub>
                                  <m:r>
                                    <m:t>i</m:t>
                                  </m:r>
                                </m:sub>
                              </m:sSub>
                              <m:r>
                                <m:t>t</m:t>
                              </m:r>
                            </m:sub>
                          </m:sSub>
                        </m:e>
                      </m:nary>
                      <m:sSub>
                        <m:e>
                          <m:r>
                            <m:t>x</m:t>
                          </m:r>
                        </m:e>
                        <m:sub>
                          <m:r>
                            <m:t>i</m:t>
                          </m:r>
                          <m:sSub>
                            <m:e>
                              <m:r>
                                <m:t>k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</m:sSub>
                          <m:r>
                            <m:t>t</m:t>
                          </m:r>
                        </m:sub>
                      </m:sSub>
                    </m:oMath>
                  </m:oMathPara>
                </a14:m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Action Selection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a</m:t>
                          </m:r>
                        </m:e>
                        <m:sub>
                          <m:r>
                            <m:t>l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r>
                        <m:rPr>
                          <m:sty m:val="p"/>
                        </m:rPr>
                        <m:t>arg</m:t>
                      </m:r>
                      <m:limLow>
                        <m:e>
                          <m:r>
                            <m:rPr>
                              <m:sty m:val="p"/>
                            </m:rPr>
                            <m:t>max</m:t>
                          </m:r>
                        </m:e>
                        <m:lim>
                          <m:r>
                            <m:t>a</m:t>
                          </m:r>
                          <m:r>
                            <m:rPr>
                              <m:sty m:val="p"/>
                            </m:rPr>
                            <m:t>∈</m:t>
                          </m:r>
                          <m:r>
                            <m:t>A</m:t>
                          </m:r>
                        </m:lim>
                      </m:limLow>
                      <m:sSub>
                        <m:e>
                          <m:r>
                            <m:t>V</m:t>
                          </m:r>
                        </m:e>
                        <m:sub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sSub>
                                <m:e>
                                  <m:r>
                                    <m:t>s</m:t>
                                  </m:r>
                                </m:e>
                                <m:sub>
                                  <m:r>
                                    <m:t>l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m:t>,</m:t>
                              </m:r>
                              <m:r>
                                <m:t>a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m:t>,</m:t>
                          </m:r>
                          <m:r>
                            <m:t>t</m:t>
                          </m:r>
                        </m:sub>
                      </m:sSub>
                    </m:oMath>
                  </m:oMathPara>
                </a14:m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 to the SpeedyIBL Library with a Binary Choice Task Example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SpeedyIBL Library (Nguyen et al., 2022)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Introduction to Instance-Based Learning Theory</a:t>
            </a:r>
          </a:p>
          <a:p>
            <a:pPr lvl="0" indent="-342900" marL="342900">
              <a:buAutoNum type="arabicPeriod"/>
            </a:pPr>
            <a:r>
              <a:rPr/>
              <a:t>Introduction to the SpeedyIBL Library with a Binary Choice Task Example</a:t>
            </a:r>
          </a:p>
          <a:p>
            <a:pPr lvl="0" indent="-342900" marL="342900">
              <a:buAutoNum type="arabicPeriod"/>
            </a:pPr>
            <a:r>
              <a:rPr/>
              <a:t>Building an IBL Model for the Iowa Gambling Task</a:t>
            </a:r>
          </a:p>
          <a:p>
            <a:pPr lvl="0" indent="-342900" marL="342900">
              <a:buAutoNum type="arabicPeriod"/>
            </a:pPr>
            <a:r>
              <a:rPr/>
              <a:t>Conclusion and Additional Applications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speedyIB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Motivation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An open-source, efficient library facilitates the implementation of models based on IBLT mechanisms</a:t>
            </a:r>
          </a:p>
          <a:p>
            <a:pPr lvl="0"/>
            <a:r>
              <a:rPr/>
              <a:t>Demonstrate how to use SpeedyIBL to handle a diverse taxonomy of individual and multiagent decision-making tasks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Demonstrations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demonstrations.gi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43100" y="1193800"/>
            <a:ext cx="5245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Notebook: </a:t>
            </a:r>
            <a:r>
              <a:rPr i="1">
                <a:hlinkClick r:id="rId2"/>
              </a:rPr>
              <a:t>01_Introduction_SpeedyIBL.ipynb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Installing SpeedyIBL Library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Using online Jupyter Notebook such as </a:t>
            </a:r>
            <a:r>
              <a:rPr b="1">
                <a:hlinkClick r:id="rId2"/>
              </a:rPr>
              <a:t>Google Colab</a:t>
            </a:r>
            <a:r>
              <a:rPr b="1"/>
              <a:t>:</a:t>
            </a:r>
          </a:p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pip install </a:t>
            </a:r>
            <a:r>
              <a:rPr>
                <a:solidFill>
                  <a:srgbClr val="5E5E5E"/>
                </a:solidFill>
                <a:latin typeface="Courier"/>
              </a:rPr>
              <a:t>-</a:t>
            </a:r>
            <a:r>
              <a:rPr>
                <a:solidFill>
                  <a:srgbClr val="003B4F"/>
                </a:solidFill>
                <a:latin typeface="Courier"/>
              </a:rPr>
              <a:t>U speedyibl</a:t>
            </a:r>
          </a:p>
        </p:txBody>
      </p:sp>
      <p:pic>
        <p:nvPicPr>
          <p:cNvPr descr="images/instal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568700" y="1828800"/>
            <a:ext cx="5105400" cy="1143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Installing SpeedyIBL Library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Running locally:</a:t>
            </a:r>
          </a:p>
          <a:p>
            <a:pPr lvl="0"/>
            <a:r>
              <a:rPr/>
              <a:t>Must have Python 3 installed</a:t>
            </a:r>
          </a:p>
          <a:p>
            <a:pPr lvl="0"/>
            <a:r>
              <a:rPr/>
              <a:t>(suggestion) Create a virtual Python Environment by running the following commands in your shell.</a:t>
            </a:r>
          </a:p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Use venv module by entering the following commands in your shell: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python3 </a:t>
            </a:r>
            <a:r>
              <a:rPr>
                <a:solidFill>
                  <a:srgbClr val="5E5E5E"/>
                </a:solidFill>
                <a:latin typeface="Courier"/>
              </a:rPr>
              <a:t>-</a:t>
            </a:r>
            <a:r>
              <a:rPr>
                <a:solidFill>
                  <a:srgbClr val="003B4F"/>
                </a:solidFill>
                <a:latin typeface="Courier"/>
              </a:rPr>
              <a:t>m venv env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source env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003B4F"/>
                </a:solidFill>
                <a:latin typeface="Courier"/>
              </a:rPr>
              <a:t>bin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003B4F"/>
                </a:solidFill>
                <a:latin typeface="Courier"/>
              </a:rPr>
              <a:t>activate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pip install </a:t>
            </a:r>
            <a:r>
              <a:rPr>
                <a:solidFill>
                  <a:srgbClr val="5E5E5E"/>
                </a:solidFill>
                <a:latin typeface="Courier"/>
              </a:rPr>
              <a:t>-</a:t>
            </a:r>
            <a:r>
              <a:rPr>
                <a:solidFill>
                  <a:srgbClr val="003B4F"/>
                </a:solidFill>
                <a:latin typeface="Courier"/>
              </a:rPr>
              <a:t>U speedyibl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OR use conda commands (with Miniconda/Anaconda installed):</a:t>
            </a:r>
            <a:br/>
            <a:r>
              <a:rPr>
                <a:solidFill>
                  <a:srgbClr val="003B4F"/>
                </a:solidFill>
                <a:latin typeface="Courier"/>
              </a:rPr>
              <a:t>conda create </a:t>
            </a:r>
            <a:r>
              <a:rPr>
                <a:solidFill>
                  <a:srgbClr val="5E5E5E"/>
                </a:solidFill>
                <a:latin typeface="Courier"/>
              </a:rPr>
              <a:t>-</a:t>
            </a:r>
            <a:r>
              <a:rPr>
                <a:solidFill>
                  <a:srgbClr val="003B4F"/>
                </a:solidFill>
                <a:latin typeface="Courier"/>
              </a:rPr>
              <a:t>n myenv python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AD0000"/>
                </a:solidFill>
                <a:latin typeface="Courier"/>
              </a:rPr>
              <a:t>3.9</a:t>
            </a:r>
            <a:br/>
            <a:r>
              <a:rPr>
                <a:solidFill>
                  <a:srgbClr val="003B4F"/>
                </a:solidFill>
                <a:latin typeface="Courier"/>
              </a:rPr>
              <a:t>conda activate myenv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pip install </a:t>
            </a:r>
            <a:r>
              <a:rPr>
                <a:solidFill>
                  <a:srgbClr val="5E5E5E"/>
                </a:solidFill>
                <a:latin typeface="Courier"/>
              </a:rPr>
              <a:t>-</a:t>
            </a:r>
            <a:r>
              <a:rPr>
                <a:solidFill>
                  <a:srgbClr val="003B4F"/>
                </a:solidFill>
                <a:latin typeface="Courier"/>
              </a:rPr>
              <a:t>U speedyibl    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 to Instance-Based Learning Theory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 IBL Agent with SpeedyIBL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Import the class </a:t>
            </a:r>
            <a:r>
              <a:rPr>
                <a:latin typeface="Courier"/>
              </a:rPr>
              <a:t>Agent</a:t>
            </a:r>
            <a:r>
              <a:rPr/>
              <a:t> from </a:t>
            </a:r>
            <a:r>
              <a:rPr>
                <a:latin typeface="Courier"/>
              </a:rPr>
              <a:t>speedyibl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from</a:t>
            </a:r>
            <a:r>
              <a:rPr>
                <a:solidFill>
                  <a:srgbClr val="003B4F"/>
                </a:solidFill>
                <a:latin typeface="Courier"/>
              </a:rPr>
              <a:t> speedyibl </a:t>
            </a: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Agent</a:t>
            </a:r>
          </a:p>
        </p:txBody>
      </p:sp>
      <p:pic>
        <p:nvPicPr>
          <p:cNvPr descr="images/agen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206500"/>
            <a:ext cx="5105400" cy="2387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Attributes (properties) of the class </a:t>
            </a:r>
            <a:r>
              <a:rPr>
                <a:latin typeface="Courier"/>
              </a:rPr>
              <a:t>Agent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input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993900"/>
            <a:ext cx="8229600" cy="1790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 view the list of attributes: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help(Agent.</a:t>
            </a:r>
            <a:r>
              <a:rPr>
                <a:solidFill>
                  <a:srgbClr val="4758AB"/>
                </a:solidFill>
                <a:latin typeface="Courier"/>
              </a:rPr>
              <a:t>__init__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Help on function __init__ in module speedyibl.speedyibl:
__init__(self, default_utility=0.1, noise=0.25, decay=0.5, mismatchPenalty=None, outcome=True, lendeque=250000)
    Initialize self.  See help(type(self)) for accurate signature.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Functions (methods) of the class </a:t>
            </a:r>
            <a:r>
              <a:rPr>
                <a:latin typeface="Courier"/>
              </a:rPr>
              <a:t>Agent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function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193800"/>
            <a:ext cx="8229600" cy="337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 display the list of methods: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dir(Agent)</a:t>
            </a:r>
          </a:p>
          <a:p>
            <a:pPr lvl="0" indent="0">
              <a:buNone/>
            </a:pPr>
            <a:r>
              <a:rPr>
                <a:latin typeface="Courier"/>
              </a:rPr>
              <a:t>['CompActivation', 'CompBlended', 'CompProbability', '__class__', '__delattr__', '__dict__', '__dir__', '__doc__', '__eq__', '__format__', '__ge__', '__getattribute__', '__gt__', '__hash__', '__init__', '__init_subclass__', '__le__', '__lt__', '__module__', '__ne__', '__new__', '__reduce__', '__reduce_ex__', '__repr__', '__setattr__', '__sizeof__', '__str__', '__subclasshook__', '__weakref__', 'choose', 'equal_delay_feedback', 'get_similarity', 'instances', 'make_noise', 'mkid', 'populate_at', 'prepopulate', 'reset', 'respond', 'similarity']</a:t>
            </a:r>
          </a:p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vars(Agent)</a:t>
            </a:r>
          </a:p>
          <a:p>
            <a:pPr lvl="0" indent="0">
              <a:buNone/>
            </a:pPr>
            <a:r>
              <a:rPr>
                <a:latin typeface="Courier"/>
              </a:rPr>
              <a:t>mappingproxy({'__module__': 'speedyibl.speedyibl', 'mkid': 0, '__init__': &lt;function Agent.__init__ at 0x10a0d7430&gt;, 'respond': &lt;function Agent.respond at 0x10a16f1f0&gt;, 'populate_at': &lt;function Agent.populate_at at 0x10a16f280&gt;, 'make_noise': &lt;function Agent.make_noise at 0x10a16f310&gt;, 'choose': &lt;function Agent.choose at 0x10a16f3a0&gt;, 'reset': &lt;function Agent.reset at 0x10a16f430&gt;, 'instances': &lt;function Agent.instances at 0x10a16f4c0&gt;, 'prepopulate': &lt;function Agent.prepopulate at 0x10a16f550&gt;, 'similarity': &lt;function Agent.similarity at 0x10a16f5e0&gt;, 'get_similarity': &lt;function Agent.get_similarity at 0x10a16f670&gt;, 'equal_delay_feedback': &lt;function Agent.equal_delay_feedback at 0x10a16f700&gt;, 'CompActivation': &lt;function Agent.CompActivation at 0x10a16f790&gt;, 'CompProbability': &lt;function Agent.CompProbability at 0x10a16f820&gt;, 'CompBlended': &lt;function Agent.CompBlended at 0x10a16f8b0&gt;, '__dict__': &lt;attribute '__dict__' of 'Agent' objects&gt;, '__weakref__': &lt;attribute '__weakref__' of 'Agent' objects&gt;, '__doc__': None})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SpeedyIBL for Binary Choice Task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binary_choic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Complex, Dynamic Decision Making (DDM)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Notebook: </a:t>
            </a:r>
            <a:r>
              <a:rPr i="1">
                <a:hlinkClick r:id="rId2"/>
              </a:rPr>
              <a:t>02_Exercise_BinaryChoice.ipynb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Binary Choice Task</a:t>
            </a:r>
          </a:p>
        </p:txBody>
      </p:sp>
      <p:pic>
        <p:nvPicPr>
          <p:cNvPr descr="images/binary_cyc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600200"/>
            <a:ext cx="8229600" cy="2578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Choose one of two options: </a:t>
            </a:r>
            <a:r>
              <a:rPr b="1"/>
              <a:t>Option A</a:t>
            </a:r>
            <a:r>
              <a:rPr/>
              <a:t> or </a:t>
            </a:r>
            <a:r>
              <a:rPr b="1"/>
              <a:t>Option B</a:t>
            </a:r>
          </a:p>
          <a:p>
            <a:pPr lvl="1"/>
            <a:r>
              <a:rPr/>
              <a:t>One option is </a:t>
            </a:r>
            <a:r>
              <a:rPr b="1"/>
              <a:t>SAFE,</a:t>
            </a:r>
            <a:r>
              <a:rPr/>
              <a:t> always yielding a fixed medium outcome (3)</a:t>
            </a:r>
          </a:p>
          <a:p>
            <a:pPr lvl="1"/>
            <a:r>
              <a:rPr/>
              <a:t>One option is </a:t>
            </a:r>
            <a:r>
              <a:rPr b="1"/>
              <a:t>RISKY,</a:t>
            </a:r>
            <a:r>
              <a:rPr/>
              <a:t> yielding a high outcome (4) with probability of 0.8, and a low outcome (0) with the complementary probability of 0.2</a:t>
            </a:r>
          </a:p>
          <a:p>
            <a:pPr lvl="0"/>
            <a:r>
              <a:rPr b="1"/>
              <a:t>Single-state</a:t>
            </a:r>
            <a:r>
              <a:rPr/>
              <a:t> with </a:t>
            </a:r>
            <a:r>
              <a:rPr b="1"/>
              <a:t>immediate</a:t>
            </a:r>
            <a:r>
              <a:rPr/>
              <a:t> feedback task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Create an Environment for the Binary Choice Task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environmen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51100" y="1193800"/>
            <a:ext cx="424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Defining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Define a list of options for the agent to choose</a:t>
            </a:r>
          </a:p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options 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003B4F"/>
                </a:solidFill>
                <a:latin typeface="Courier"/>
              </a:rPr>
              <a:t> [</a:t>
            </a:r>
            <a:r>
              <a:rPr>
                <a:solidFill>
                  <a:srgbClr val="20794D"/>
                </a:solidFill>
                <a:latin typeface="Courier"/>
              </a:rPr>
              <a:t>'A'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'B'</a:t>
            </a:r>
            <a:r>
              <a:rPr>
                <a:solidFill>
                  <a:srgbClr val="003B4F"/>
                </a:solidFill>
                <a:latin typeface="Courier"/>
              </a:rPr>
              <a:t>] </a:t>
            </a:r>
            <a:r>
              <a:rPr>
                <a:solidFill>
                  <a:srgbClr val="5E5E5E"/>
                </a:solidFill>
                <a:latin typeface="Courier"/>
              </a:rPr>
              <a:t># A is the safe option while B is the risky one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Defining Reward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Define the reward for choosing an option</a:t>
            </a:r>
          </a:p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random</a:t>
            </a:r>
            <a:br/>
            <a:br/>
            <a:r>
              <a:rPr>
                <a:solidFill>
                  <a:srgbClr val="003B4F"/>
                </a:solidFill>
                <a:latin typeface="Courier"/>
              </a:rPr>
              <a:t>def reward(choice):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if choice </a:t>
            </a:r>
            <a:r>
              <a:rPr>
                <a:solidFill>
                  <a:srgbClr val="5E5E5E"/>
                </a:solidFill>
                <a:latin typeface="Courier"/>
              </a:rPr>
              <a:t>==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'A'</a:t>
            </a:r>
            <a:r>
              <a:rPr>
                <a:solidFill>
                  <a:srgbClr val="003B4F"/>
                </a:solidFill>
                <a:latin typeface="Courier"/>
              </a:rPr>
              <a:t>: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r 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3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elif random.random() </a:t>
            </a:r>
            <a:r>
              <a:rPr>
                <a:solidFill>
                  <a:srgbClr val="5E5E5E"/>
                </a:solidFill>
                <a:latin typeface="Courier"/>
              </a:rPr>
              <a:t>&lt;=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0.8</a:t>
            </a:r>
            <a:r>
              <a:rPr>
                <a:solidFill>
                  <a:srgbClr val="003B4F"/>
                </a:solidFill>
                <a:latin typeface="Courier"/>
              </a:rPr>
              <a:t>: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r 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4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else: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r 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return r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Putting Together in Class </a:t>
            </a:r>
            <a:r>
              <a:rPr>
                <a:latin typeface="Courier"/>
              </a:rPr>
              <a:t>BinaryChoice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random </a:t>
            </a:r>
            <a:br/>
            <a:br/>
            <a:r>
              <a:rPr>
                <a:solidFill>
                  <a:srgbClr val="003B4F"/>
                </a:solidFill>
                <a:latin typeface="Courier"/>
              </a:rPr>
              <a:t>class BinaryChoice: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def </a:t>
            </a:r>
            <a:r>
              <a:rPr>
                <a:solidFill>
                  <a:srgbClr val="4758AB"/>
                </a:solidFill>
                <a:latin typeface="Courier"/>
              </a:rPr>
              <a:t>__init__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111111"/>
                </a:solidFill>
                <a:latin typeface="Courier"/>
              </a:rPr>
              <a:t>self</a:t>
            </a:r>
            <a:r>
              <a:rPr>
                <a:solidFill>
                  <a:srgbClr val="003B4F"/>
                </a:solidFill>
                <a:latin typeface="Courier"/>
              </a:rPr>
              <a:t>):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</a:t>
            </a:r>
            <a:r>
              <a:rPr>
                <a:solidFill>
                  <a:srgbClr val="111111"/>
                </a:solidFill>
                <a:latin typeface="Courier"/>
              </a:rPr>
              <a:t>self</a:t>
            </a:r>
            <a:r>
              <a:rPr>
                <a:solidFill>
                  <a:srgbClr val="003B4F"/>
                </a:solidFill>
                <a:latin typeface="Courier"/>
              </a:rPr>
              <a:t>.options 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003B4F"/>
                </a:solidFill>
                <a:latin typeface="Courier"/>
              </a:rPr>
              <a:t> [</a:t>
            </a:r>
            <a:r>
              <a:rPr>
                <a:solidFill>
                  <a:srgbClr val="20794D"/>
                </a:solidFill>
                <a:latin typeface="Courier"/>
              </a:rPr>
              <a:t>'A'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'B'</a:t>
            </a:r>
            <a:r>
              <a:rPr>
                <a:solidFill>
                  <a:srgbClr val="003B4F"/>
                </a:solidFill>
                <a:latin typeface="Courier"/>
              </a:rPr>
              <a:t>]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def reward(</a:t>
            </a:r>
            <a:r>
              <a:rPr>
                <a:solidFill>
                  <a:srgbClr val="111111"/>
                </a:solidFill>
                <a:latin typeface="Courier"/>
              </a:rPr>
              <a:t>self</a:t>
            </a:r>
            <a:r>
              <a:rPr>
                <a:solidFill>
                  <a:srgbClr val="003B4F"/>
                </a:solidFill>
                <a:latin typeface="Courier"/>
              </a:rPr>
              <a:t>, choice):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if choice </a:t>
            </a:r>
            <a:r>
              <a:rPr>
                <a:solidFill>
                  <a:srgbClr val="5E5E5E"/>
                </a:solidFill>
                <a:latin typeface="Courier"/>
              </a:rPr>
              <a:t>==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'A'</a:t>
            </a:r>
            <a:r>
              <a:rPr>
                <a:solidFill>
                  <a:srgbClr val="003B4F"/>
                </a:solidFill>
                <a:latin typeface="Courier"/>
              </a:rPr>
              <a:t>: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r 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3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elif random.random() </a:t>
            </a:r>
            <a:r>
              <a:rPr>
                <a:solidFill>
                  <a:srgbClr val="5E5E5E"/>
                </a:solidFill>
                <a:latin typeface="Courier"/>
              </a:rPr>
              <a:t>&lt;=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0.8</a:t>
            </a:r>
            <a:r>
              <a:rPr>
                <a:solidFill>
                  <a:srgbClr val="003B4F"/>
                </a:solidFill>
                <a:latin typeface="Courier"/>
              </a:rPr>
              <a:t>: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r 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4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else: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r 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return r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Declare an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env 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003B4F"/>
                </a:solidFill>
                <a:latin typeface="Courier"/>
              </a:rPr>
              <a:t> BinaryChoice()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Building an Agent for the Binary Choice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Create an IBL agent for the binary choice task:</a:t>
            </a:r>
          </a:p>
          <a:p>
            <a:pPr lvl="0"/>
            <a:r>
              <a:rPr/>
              <a:t>Indicating a value of </a:t>
            </a:r>
            <a:r>
              <a:rPr>
                <a:latin typeface="Courier"/>
              </a:rPr>
              <a:t>default_utility</a:t>
            </a:r>
          </a:p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from</a:t>
            </a:r>
            <a:r>
              <a:rPr>
                <a:solidFill>
                  <a:srgbClr val="003B4F"/>
                </a:solidFill>
                <a:latin typeface="Courier"/>
              </a:rPr>
              <a:t> speedyibl </a:t>
            </a: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Agent</a:t>
            </a:r>
            <a:br/>
            <a:br/>
            <a:r>
              <a:rPr>
                <a:solidFill>
                  <a:srgbClr val="003B4F"/>
                </a:solidFill>
                <a:latin typeface="Courier"/>
              </a:rPr>
              <a:t>agent 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003B4F"/>
                </a:solidFill>
                <a:latin typeface="Courier"/>
              </a:rPr>
              <a:t> Agent(default_utility 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4.4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/>
            <a:r>
              <a:rPr/>
              <a:t>Indicating values for parameters, e.g. </a:t>
            </a:r>
            <a:r>
              <a:rPr>
                <a:latin typeface="Courier"/>
              </a:rPr>
              <a:t>noise</a:t>
            </a:r>
            <a:r>
              <a:rPr/>
              <a:t> and </a:t>
            </a:r>
            <a:r>
              <a:rPr>
                <a:latin typeface="Courier"/>
              </a:rPr>
              <a:t>decay</a:t>
            </a:r>
          </a:p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agent 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003B4F"/>
                </a:solidFill>
                <a:latin typeface="Courier"/>
              </a:rPr>
              <a:t> Agent(default_utility 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4.4</a:t>
            </a:r>
            <a:r>
              <a:rPr>
                <a:solidFill>
                  <a:srgbClr val="003B4F"/>
                </a:solidFill>
                <a:latin typeface="Courier"/>
              </a:rPr>
              <a:t>, noise 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0.1</a:t>
            </a:r>
            <a:r>
              <a:rPr>
                <a:solidFill>
                  <a:srgbClr val="003B4F"/>
                </a:solidFill>
                <a:latin typeface="Courier"/>
              </a:rPr>
              <a:t>, decay 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0.8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dynamic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46100" y="1193800"/>
            <a:ext cx="3848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Dynamic and sequential multi-attribute decisions that are interdependent over-time</a:t>
            </a:r>
          </a:p>
          <a:p>
            <a:pPr lvl="0"/>
            <a:r>
              <a:rPr/>
              <a:t>High uncertainty and change at different time scales </a:t>
            </a:r>
          </a:p>
          <a:p>
            <a:pPr lvl="0"/>
            <a:r>
              <a:rPr/>
              <a:t>Dynamic allocation of limited resources (time, drones, people)</a:t>
            </a:r>
          </a:p>
          <a:p>
            <a:pPr lvl="0"/>
            <a:r>
              <a:rPr/>
              <a:t>There is not enough time for considering all alternatives before making a choice</a:t>
            </a:r>
          </a:p>
          <a:p>
            <a:pPr lvl="0"/>
            <a:r>
              <a:rPr/>
              <a:t>Human cognitive abilities (attention, memory) are limited</a:t>
            </a:r>
          </a:p>
        </p:txBody>
      </p:sp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Interactions Between the Agent and the Task: Actions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interaction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057400"/>
            <a:ext cx="8229600" cy="1676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Choose Option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Make the agent choose one of two options:</a:t>
            </a:r>
          </a:p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choice 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003B4F"/>
                </a:solidFill>
                <a:latin typeface="Courier"/>
              </a:rPr>
              <a:t> agent.choose(env.options)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Interactions Between the Agent and the Task: Observations and Rewards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interactions_obs_reward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854200"/>
            <a:ext cx="8229600" cy="2070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Observe Reward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After choosing one option, the agent observes the reward and stores an instance in memory using the function </a:t>
            </a:r>
            <a:r>
              <a:rPr>
                <a:latin typeface="Courier"/>
              </a:rPr>
              <a:t>respond</a:t>
            </a:r>
            <a:r>
              <a:rPr/>
              <a:t>:</a:t>
            </a:r>
          </a:p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r 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003B4F"/>
                </a:solidFill>
                <a:latin typeface="Courier"/>
              </a:rPr>
              <a:t> env.reward(choice)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agent.respond(r)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View the Agent’s Memory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To see how instances are stored in the memory</a:t>
            </a:r>
          </a:p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agent.instances()</a:t>
            </a:r>
          </a:p>
          <a:p>
            <a:pPr lvl="0" indent="0">
              <a:buNone/>
            </a:pPr>
            <a:r>
              <a:rPr>
                <a:latin typeface="Courier"/>
              </a:rPr>
              <a:t>option      outcome  occurences
--------  ---------  ------------
B               4    [1]
B               4.4  [0]</a:t>
            </a:r>
          </a:p>
          <a:p>
            <a:pPr lvl="0"/>
            <a:r>
              <a:rPr/>
              <a:t>Example:</a:t>
            </a:r>
          </a:p>
        </p:txBody>
      </p:sp>
      <p:pic>
        <p:nvPicPr>
          <p:cNvPr descr="images/memor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558800"/>
            <a:ext cx="5105400" cy="3670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IBL Agent’s Decision Mechanisms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Activation of Each Instance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print(agent.CompActivation(agent.t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'A'</a:t>
            </a:r>
            <a:r>
              <a:rPr>
                <a:solidFill>
                  <a:srgbClr val="003B4F"/>
                </a:solidFill>
                <a:latin typeface="Courier"/>
              </a:rPr>
              <a:t>))</a:t>
            </a:r>
          </a:p>
          <a:p>
            <a:pPr lvl="0" indent="0">
              <a:buNone/>
            </a:pPr>
            <a:r>
              <a:rPr>
                <a:latin typeface="Courier"/>
              </a:rPr>
              <a:t>(array([-0.63879114]), array([4.4]))</a:t>
            </a:r>
          </a:p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print(agent.CompActivation(agent.t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'B'</a:t>
            </a:r>
            <a:r>
              <a:rPr>
                <a:solidFill>
                  <a:srgbClr val="003B4F"/>
                </a:solidFill>
                <a:latin typeface="Courier"/>
              </a:rPr>
              <a:t>))</a:t>
            </a:r>
          </a:p>
          <a:p>
            <a:pPr lvl="0" indent="0">
              <a:buNone/>
            </a:pPr>
            <a:r>
              <a:rPr>
                <a:latin typeface="Courier"/>
              </a:rPr>
              <a:t>(array([ 0.32446812, -0.55245341]), array([4. , 4.4]))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Probability of Retrieving Each Instance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print(agent.CompProbability(agent.t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"A"</a:t>
            </a:r>
            <a:r>
              <a:rPr>
                <a:solidFill>
                  <a:srgbClr val="003B4F"/>
                </a:solidFill>
                <a:latin typeface="Courier"/>
              </a:rPr>
              <a:t>))</a:t>
            </a:r>
          </a:p>
          <a:p>
            <a:pPr lvl="0" indent="0">
              <a:buNone/>
            </a:pPr>
            <a:r>
              <a:rPr>
                <a:latin typeface="Courier"/>
              </a:rPr>
              <a:t>(array([1.]), array([4.4]))</a:t>
            </a:r>
          </a:p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print(agent.CompProbability(agent.t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"B"</a:t>
            </a:r>
            <a:r>
              <a:rPr>
                <a:solidFill>
                  <a:srgbClr val="003B4F"/>
                </a:solidFill>
                <a:latin typeface="Courier"/>
              </a:rPr>
              <a:t>))</a:t>
            </a:r>
          </a:p>
          <a:p>
            <a:pPr lvl="0" indent="0">
              <a:buNone/>
            </a:pPr>
            <a:r>
              <a:rPr>
                <a:latin typeface="Courier"/>
              </a:rPr>
              <a:t>(array([0.96723769, 0.03276231]), array([4. , 4.4]))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Machine AI and Complex Societal DDM Problems</a:t>
            </a:r>
          </a:p>
        </p:txBody>
      </p:sp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Blended Value for Each Option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print(agent.CompBlended(agent.t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, env.options))</a:t>
            </a:r>
          </a:p>
          <a:p>
            <a:pPr lvl="0" indent="0">
              <a:buNone/>
            </a:pPr>
            <a:r>
              <a:rPr>
                <a:latin typeface="Courier"/>
              </a:rPr>
              <a:t>[(4.4, 0), (4.164837521731296, 1)]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Simulating Choices for Many Rounds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Let the agent play 100 rounds (trials) for the binary choice task</a:t>
            </a:r>
          </a:p>
          <a:p>
            <a:pPr lvl="1"/>
            <a:r>
              <a:rPr/>
              <a:t>Each round includes </a:t>
            </a:r>
            <a:r>
              <a:rPr i="1"/>
              <a:t>choosing</a:t>
            </a:r>
            <a:r>
              <a:rPr/>
              <a:t> one option, </a:t>
            </a:r>
            <a:r>
              <a:rPr i="1"/>
              <a:t>observing</a:t>
            </a:r>
            <a:r>
              <a:rPr/>
              <a:t> the reward, and </a:t>
            </a:r>
            <a:r>
              <a:rPr i="1"/>
              <a:t>storing</a:t>
            </a:r>
            <a:r>
              <a:rPr/>
              <a:t> the instance</a:t>
            </a:r>
          </a:p>
        </p:txBody>
      </p:sp>
      <p:pic>
        <p:nvPicPr>
          <p:cNvPr descr="images/round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33500"/>
            <a:ext cx="5105400" cy="212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Simulating Choices for Many Rounds: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rounds 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100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5E5E5E"/>
                </a:solidFill>
                <a:latin typeface="Courier"/>
              </a:rPr>
              <a:t># number of rounds (trials)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pmax 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003B4F"/>
                </a:solidFill>
                <a:latin typeface="Courier"/>
              </a:rPr>
              <a:t> []</a:t>
            </a:r>
            <a:br/>
            <a:r>
              <a:rPr>
                <a:solidFill>
                  <a:srgbClr val="003B4F"/>
                </a:solidFill>
                <a:latin typeface="Courier"/>
              </a:rPr>
              <a:t>for i in range(rounds):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choice 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003B4F"/>
                </a:solidFill>
                <a:latin typeface="Courier"/>
              </a:rPr>
              <a:t> agent.choose(env.options) </a:t>
            </a:r>
            <a:r>
              <a:rPr>
                <a:solidFill>
                  <a:srgbClr val="5E5E5E"/>
                </a:solidFill>
                <a:latin typeface="Courier"/>
              </a:rPr>
              <a:t># choose one option from the list of options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r 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003B4F"/>
                </a:solidFill>
                <a:latin typeface="Courier"/>
              </a:rPr>
              <a:t> env.reward(choice) </a:t>
            </a:r>
            <a:r>
              <a:rPr>
                <a:solidFill>
                  <a:srgbClr val="5E5E5E"/>
                </a:solidFill>
                <a:latin typeface="Courier"/>
              </a:rPr>
              <a:t># observe the reward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agent.respond(r) </a:t>
            </a:r>
            <a:r>
              <a:rPr>
                <a:solidFill>
                  <a:srgbClr val="5E5E5E"/>
                </a:solidFill>
                <a:latin typeface="Courier"/>
              </a:rPr>
              <a:t># store the instance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pmax.append(choice </a:t>
            </a:r>
            <a:r>
              <a:rPr>
                <a:solidFill>
                  <a:srgbClr val="5E5E5E"/>
                </a:solidFill>
                <a:latin typeface="Courier"/>
              </a:rPr>
              <a:t>==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'B'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print(</a:t>
            </a:r>
            <a:r>
              <a:rPr>
                <a:solidFill>
                  <a:srgbClr val="20794D"/>
                </a:solidFill>
                <a:latin typeface="Courier"/>
              </a:rPr>
              <a:t>f"P(Max): </a:t>
            </a:r>
            <a:r>
              <a:rPr>
                <a:solidFill>
                  <a:srgbClr val="5E5E5E"/>
                </a:solidFill>
                <a:latin typeface="Courier"/>
              </a:rPr>
              <a:t>{</a:t>
            </a:r>
            <a:r>
              <a:rPr>
                <a:solidFill>
                  <a:srgbClr val="003B4F"/>
                </a:solidFill>
                <a:latin typeface="Courier"/>
              </a:rPr>
              <a:t>sum(pmax)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003B4F"/>
                </a:solidFill>
                <a:latin typeface="Courier"/>
              </a:rPr>
              <a:t>rounds</a:t>
            </a:r>
            <a:r>
              <a:rPr>
                <a:solidFill>
                  <a:srgbClr val="5E5E5E"/>
                </a:solidFill>
                <a:latin typeface="Courier"/>
              </a:rPr>
              <a:t>}</a:t>
            </a:r>
            <a:r>
              <a:rPr>
                <a:solidFill>
                  <a:srgbClr val="20794D"/>
                </a:solidFill>
                <a:latin typeface="Courier"/>
              </a:rPr>
              <a:t>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P(Max): 0.94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Simulating Choices for Many Runs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Let’s have 500 runs (500 subjects) playing 100 rounds of the task</a:t>
            </a:r>
          </a:p>
        </p:txBody>
      </p:sp>
      <p:pic>
        <p:nvPicPr>
          <p:cNvPr descr="images/run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30300"/>
            <a:ext cx="5105400" cy="2527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Simulating Choices for Many Runs: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runs 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500</a:t>
            </a:r>
            <a:br/>
            <a:r>
              <a:rPr>
                <a:solidFill>
                  <a:srgbClr val="003B4F"/>
                </a:solidFill>
                <a:latin typeface="Courier"/>
              </a:rPr>
              <a:t>rounds 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100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5E5E5E"/>
                </a:solidFill>
                <a:latin typeface="Courier"/>
              </a:rPr>
              <a:t># number of rounds (trials)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pmax_per_run 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003B4F"/>
                </a:solidFill>
                <a:latin typeface="Courier"/>
              </a:rPr>
              <a:t> []</a:t>
            </a:r>
            <a:br/>
            <a:r>
              <a:rPr>
                <a:solidFill>
                  <a:srgbClr val="003B4F"/>
                </a:solidFill>
                <a:latin typeface="Courier"/>
              </a:rPr>
              <a:t>for j in range(runs):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pmax 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003B4F"/>
                </a:solidFill>
                <a:latin typeface="Courier"/>
              </a:rPr>
              <a:t> []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agent.reset() </a:t>
            </a:r>
            <a:r>
              <a:rPr>
                <a:solidFill>
                  <a:srgbClr val="5E5E5E"/>
                </a:solidFill>
                <a:latin typeface="Courier"/>
              </a:rPr>
              <a:t># clear the memory for a new run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for i in range(rounds):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choice 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003B4F"/>
                </a:solidFill>
                <a:latin typeface="Courier"/>
              </a:rPr>
              <a:t> agent.choose(env.options) </a:t>
            </a:r>
            <a:r>
              <a:rPr>
                <a:solidFill>
                  <a:srgbClr val="5E5E5E"/>
                </a:solidFill>
                <a:latin typeface="Courier"/>
              </a:rPr>
              <a:t># choose one option from the list of options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r 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003B4F"/>
                </a:solidFill>
                <a:latin typeface="Courier"/>
              </a:rPr>
              <a:t> env.reward(choice) </a:t>
            </a:r>
            <a:r>
              <a:rPr>
                <a:solidFill>
                  <a:srgbClr val="5E5E5E"/>
                </a:solidFill>
                <a:latin typeface="Courier"/>
              </a:rPr>
              <a:t># observe the reward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agent.respond(r) </a:t>
            </a:r>
            <a:r>
              <a:rPr>
                <a:solidFill>
                  <a:srgbClr val="5E5E5E"/>
                </a:solidFill>
                <a:latin typeface="Courier"/>
              </a:rPr>
              <a:t># store the instance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pmax.append(choice </a:t>
            </a:r>
            <a:r>
              <a:rPr>
                <a:solidFill>
                  <a:srgbClr val="5E5E5E"/>
                </a:solidFill>
                <a:latin typeface="Courier"/>
              </a:rPr>
              <a:t>==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'B'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pmax_per_run.append(pmax)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Plotting Performance (PMAX) over Rounds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matplotlib.pyplot </a:t>
            </a:r>
            <a:r>
              <a:rPr>
                <a:solidFill>
                  <a:srgbClr val="00769E"/>
                </a:solidFill>
                <a:latin typeface="Courier"/>
              </a:rPr>
              <a:t>as</a:t>
            </a:r>
            <a:r>
              <a:rPr>
                <a:solidFill>
                  <a:srgbClr val="003B4F"/>
                </a:solidFill>
                <a:latin typeface="Courier"/>
              </a:rPr>
              <a:t> plt</a:t>
            </a:r>
            <a:br/>
            <a:r>
              <a:rPr>
                <a:solidFill>
                  <a:srgbClr val="00769E"/>
                </a:solidFill>
                <a:latin typeface="Courier"/>
              </a:rPr>
              <a:t>import</a:t>
            </a:r>
            <a:r>
              <a:rPr>
                <a:solidFill>
                  <a:srgbClr val="003B4F"/>
                </a:solidFill>
                <a:latin typeface="Courier"/>
              </a:rPr>
              <a:t> numpy </a:t>
            </a:r>
            <a:r>
              <a:rPr>
                <a:solidFill>
                  <a:srgbClr val="00769E"/>
                </a:solidFill>
                <a:latin typeface="Courier"/>
              </a:rPr>
              <a:t>as</a:t>
            </a:r>
            <a:r>
              <a:rPr>
                <a:solidFill>
                  <a:srgbClr val="003B4F"/>
                </a:solidFill>
                <a:latin typeface="Courier"/>
              </a:rPr>
              <a:t> np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plt.figure(figsize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3.5</a:t>
            </a:r>
            <a:r>
              <a:rPr>
                <a:solidFill>
                  <a:srgbClr val="003B4F"/>
                </a:solidFill>
                <a:latin typeface="Courier"/>
              </a:rPr>
              <a:t>))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plt.plot(range(rounds), np.mean(pmax_per_run,axis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AD0000"/>
                </a:solidFill>
                <a:latin typeface="Courier"/>
              </a:rPr>
              <a:t>0</a:t>
            </a:r>
            <a:r>
              <a:rPr>
                <a:solidFill>
                  <a:srgbClr val="003B4F"/>
                </a:solidFill>
                <a:latin typeface="Courier"/>
              </a:rPr>
              <a:t>), color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20794D"/>
                </a:solidFill>
                <a:latin typeface="Courier"/>
              </a:rPr>
              <a:t>'darkgreen'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markersize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, linestyle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20794D"/>
                </a:solidFill>
                <a:latin typeface="Courier"/>
              </a:rPr>
              <a:t>'--'</a:t>
            </a:r>
            <a:r>
              <a:rPr>
                <a:solidFill>
                  <a:srgbClr val="003B4F"/>
                </a:solidFill>
                <a:latin typeface="Courier"/>
              </a:rPr>
              <a:t>, label</a:t>
            </a:r>
            <a:r>
              <a:rPr>
                <a:solidFill>
                  <a:srgbClr val="5E5E5E"/>
                </a:solidFill>
                <a:latin typeface="Courier"/>
              </a:rPr>
              <a:t>=</a:t>
            </a:r>
            <a:r>
              <a:rPr>
                <a:solidFill>
                  <a:srgbClr val="20794D"/>
                </a:solidFill>
                <a:latin typeface="Courier"/>
              </a:rPr>
              <a:t>'speedyIBL'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plt.xlabel(</a:t>
            </a:r>
            <a:r>
              <a:rPr>
                <a:solidFill>
                  <a:srgbClr val="20794D"/>
                </a:solidFill>
                <a:latin typeface="Courier"/>
              </a:rPr>
              <a:t>'Round'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plt.ylabel(</a:t>
            </a:r>
            <a:r>
              <a:rPr>
                <a:solidFill>
                  <a:srgbClr val="20794D"/>
                </a:solidFill>
                <a:latin typeface="Courier"/>
              </a:rPr>
              <a:t>'PMAX'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plt.title(</a:t>
            </a:r>
            <a:r>
              <a:rPr>
                <a:solidFill>
                  <a:srgbClr val="20794D"/>
                </a:solidFill>
                <a:latin typeface="Courier"/>
              </a:rPr>
              <a:t>'Performance'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plt.ylim(</a:t>
            </a:r>
            <a:r>
              <a:rPr>
                <a:solidFill>
                  <a:srgbClr val="AD0000"/>
                </a:solidFill>
                <a:latin typeface="Courier"/>
              </a:rPr>
              <a:t>0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(0.0, 1.0)</a:t>
            </a:r>
          </a:p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plt.grid(</a:t>
            </a:r>
            <a:r>
              <a:rPr>
                <a:solidFill>
                  <a:srgbClr val="111111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plt.show()</a:t>
            </a:r>
          </a:p>
        </p:txBody>
      </p:sp>
      <p:pic>
        <p:nvPicPr>
          <p:cNvPr descr="2023CLIHC-Speedy-IBL-Workshop_files/figure-pptx/unnamed-chunk-2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609600"/>
            <a:ext cx="5105400" cy="3568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 1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Simulate the effect of the IBL model inputs in the Binary Choice Task</a:t>
            </a:r>
          </a:p>
          <a:p>
            <a:pPr lvl="1"/>
            <a:r>
              <a:rPr>
                <a:latin typeface="Courier"/>
              </a:rPr>
              <a:t>default_utility</a:t>
            </a:r>
            <a:r>
              <a:rPr/>
              <a:t> of 3, </a:t>
            </a:r>
            <a:r>
              <a:rPr>
                <a:latin typeface="Courier"/>
              </a:rPr>
              <a:t>noise</a:t>
            </a:r>
            <a:r>
              <a:rPr/>
              <a:t> of 0.25, and </a:t>
            </a:r>
            <a:r>
              <a:rPr>
                <a:latin typeface="Courier"/>
              </a:rPr>
              <a:t>decay</a:t>
            </a:r>
            <a:r>
              <a:rPr/>
              <a:t> of 0.5</a:t>
            </a:r>
          </a:p>
          <a:p>
            <a:pPr lvl="1"/>
            <a:r>
              <a:rPr>
                <a:latin typeface="Courier"/>
              </a:rPr>
              <a:t>default_utility</a:t>
            </a:r>
            <a:r>
              <a:rPr/>
              <a:t> of 4.4, </a:t>
            </a:r>
            <a:r>
              <a:rPr>
                <a:latin typeface="Courier"/>
              </a:rPr>
              <a:t>noise</a:t>
            </a:r>
            <a:r>
              <a:rPr/>
              <a:t> of 0.5, and </a:t>
            </a:r>
            <a:r>
              <a:rPr>
                <a:latin typeface="Courier"/>
              </a:rPr>
              <a:t>decay</a:t>
            </a:r>
            <a:r>
              <a:rPr/>
              <a:t> of 0.8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Exercise 2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The table below from (Hertwig et al., 2004) presents the proportion of maximization obtained from experimentation in </a:t>
            </a:r>
            <a:r>
              <a:rPr b="1"/>
              <a:t>Humans</a:t>
            </a:r>
          </a:p>
          <a:p>
            <a:pPr lvl="1"/>
            <a:r>
              <a:rPr/>
              <a:t>Simulate the Problem 5</a:t>
            </a:r>
          </a:p>
          <a:p>
            <a:pPr lvl="1"/>
            <a:r>
              <a:rPr/>
              <a:t>Compare the IBL agents’ PMAX vs. Humans’ PMAX (Pmax2 column)</a:t>
            </a:r>
          </a:p>
        </p:txBody>
      </p:sp>
      <p:pic>
        <p:nvPicPr>
          <p:cNvPr descr="images/human_dat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435100"/>
            <a:ext cx="5105400" cy="1917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societal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295400"/>
            <a:ext cx="4038600" cy="3187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Machine AI is supporting complex DDM problems in multiple ways — aggregating data, detecting patterns, and forecasting and projecting events based on data</a:t>
            </a:r>
          </a:p>
          <a:p>
            <a:pPr lvl="0"/>
            <a:r>
              <a:rPr/>
              <a:t>But often there is not enough data, particularly regarding high-level decisions</a:t>
            </a:r>
          </a:p>
          <a:p>
            <a:pPr lvl="1"/>
            <a:r>
              <a:rPr/>
              <a:t>Requires a deep understanding of context, consideration of multiple and possibly conflicting factors and their consequences</a:t>
            </a:r>
          </a:p>
          <a:p>
            <a:pPr lvl="1"/>
            <a:r>
              <a:rPr/>
              <a:t>The incorporation of ethical and moral trade-offs</a:t>
            </a:r>
          </a:p>
        </p:txBody>
      </p:sp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Building an IBL Model for the Iowa Gambling Task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Iowa Gambling Task History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Developed by researchers to study risky decision making (Bechara et al., 1994)</a:t>
            </a:r>
          </a:p>
          <a:p>
            <a:pPr lvl="0"/>
            <a:r>
              <a:rPr/>
              <a:t>Widely used to study human cognition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Iowa Gambling Task Demo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play the demo of game: </a:t>
            </a:r>
            <a:r>
              <a:rPr>
                <a:hlinkClick r:id="rId2"/>
              </a:rPr>
              <a:t>https://www.psytoolkit.org/experiment-library/igt.html</a:t>
            </a:r>
          </a:p>
          <a:p>
            <a:pPr lvl="0"/>
            <a:r>
              <a:rPr/>
              <a:t>4 decks of cards (A, B, C, and D).</a:t>
            </a:r>
          </a:p>
          <a:p>
            <a:pPr lvl="0"/>
            <a:r>
              <a:rPr/>
              <a:t>Participants started with a “loan” of $2000 and were told to make a profit.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. . .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Iowa Gambling Task: Choices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Participants had to choose 100 cards in total, one at the time. Each time they choose a card, they get feedback about winning and/or losing some money.</a:t>
            </a:r>
          </a:p>
          <a:p>
            <a:pPr lvl="0"/>
            <a:r>
              <a:rPr/>
              <a:t>They did not know what each card would yield in advance (i.e., a lottery).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Task Environment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Decks A and B always yielded $100</a:t>
            </a:r>
          </a:p>
          <a:p>
            <a:pPr lvl="0"/>
            <a:r>
              <a:rPr/>
              <a:t>Decks C and D always yielded $50</a:t>
            </a:r>
          </a:p>
          <a:p>
            <a:pPr lvl="0"/>
            <a:r>
              <a:rPr/>
              <a:t>For each card chosen, there is a 50% chance of having to pay a penalty as well. For decks A and B, the penalty is $250, whereas for decks C and D it is $50.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Notebook: </a:t>
            </a:r>
            <a:r>
              <a:rPr i="1">
                <a:hlinkClick r:id="rId2"/>
              </a:rPr>
              <a:t>03_Exercise_IowaGambling.ipynb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 </a:t>
            </a:r>
          </a:p>
          <a:p>
            <a:pPr lvl="0" indent="0" marL="1270000">
              <a:buNone/>
            </a:pPr>
            <a:r>
              <a:rPr sz="2000"/>
              <a:t>The ultimate </a:t>
            </a:r>
            <a:r>
              <a:rPr sz="2000" b="1"/>
              <a:t>responsibility for complex decisions lies, and </a:t>
            </a:r>
            <a:r>
              <a:rPr sz="2000" b="1" i="1"/>
              <a:t>will continue to lie</a:t>
            </a:r>
            <a:r>
              <a:rPr sz="2000" b="1"/>
              <a:t>, with humans.</a:t>
            </a:r>
          </a:p>
        </p:txBody>
      </p:sp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Install and import </a:t>
            </a:r>
            <a:r>
              <a:rPr>
                <a:latin typeface="Courier"/>
              </a:rPr>
              <a:t>speedyibl</a:t>
            </a:r>
          </a:p>
          <a:p>
            <a:pPr lvl="0" indent="-342900" marL="342900">
              <a:buAutoNum type="arabicPeriod"/>
            </a:pPr>
            <a:r>
              <a:rPr/>
              <a:t>Define an IBL agent</a:t>
            </a:r>
          </a:p>
          <a:p>
            <a:pPr lvl="0" indent="-342900" marL="342900">
              <a:buAutoNum type="arabicPeriod"/>
            </a:pPr>
            <a:r>
              <a:rPr/>
              <a:t>Define list of options</a:t>
            </a:r>
          </a:p>
          <a:p>
            <a:pPr lvl="0" indent="-342900" marL="342900">
              <a:buAutoNum type="arabicPeriod"/>
            </a:pPr>
            <a:r>
              <a:rPr/>
              <a:t>Choose option from list of options</a:t>
            </a:r>
          </a:p>
          <a:p>
            <a:pPr lvl="0" indent="-342900" marL="342900">
              <a:buAutoNum type="arabicPeriod"/>
            </a:pPr>
            <a:r>
              <a:rPr/>
              <a:t>Store the observed reward to memory of the agent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Steps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startAt="6" type="arabicPeriod"/>
            </a:pPr>
            <a:r>
              <a:rPr/>
              <a:t>Run the simulation and observe the plots for </a:t>
            </a:r>
            <a:r>
              <a:rPr>
                <a:latin typeface="Courier"/>
              </a:rPr>
              <a:t>default_utility=110</a:t>
            </a:r>
            <a:r>
              <a:rPr/>
              <a:t> and </a:t>
            </a:r>
            <a:r>
              <a:rPr>
                <a:latin typeface="Courier"/>
              </a:rPr>
              <a:t>default_utility=10</a:t>
            </a:r>
          </a:p>
          <a:p>
            <a:pPr lvl="0" indent="-342900" marL="342900">
              <a:buAutoNum startAt="6" type="arabicPeriod"/>
            </a:pPr>
            <a:r>
              <a:rPr/>
              <a:t>Vary the noise and decay parameters and plot the </a:t>
            </a:r>
            <a:r>
              <a:rPr>
                <a:latin typeface="Courier"/>
              </a:rPr>
              <a:t>PMAX</a:t>
            </a:r>
            <a:r>
              <a:rPr/>
              <a:t> and </a:t>
            </a:r>
            <a:r>
              <a:rPr>
                <a:latin typeface="Courier"/>
              </a:rPr>
              <a:t>AverageReward</a:t>
            </a:r>
            <a:r>
              <a:rPr/>
              <a:t> over rounds with </a:t>
            </a:r>
            <a:r>
              <a:rPr>
                <a:latin typeface="Courier"/>
              </a:rPr>
              <a:t>default_utility=110</a:t>
            </a:r>
          </a:p>
          <a:p>
            <a:pPr lvl="0" indent="-342900" marL="342900">
              <a:buAutoNum startAt="6" type="arabicPeriod"/>
            </a:pPr>
            <a:r>
              <a:rPr/>
              <a:t>Run the simulation for varied parameter values and plot results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Notebook: </a:t>
            </a:r>
            <a:r>
              <a:rPr i="1">
                <a:hlinkClick r:id="rId2"/>
              </a:rPr>
              <a:t>04_Solution_IowaGambling.ipynb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Conclusion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Additional Applications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Gridworld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 sequential decision making problem wherein a decision maker navigates through a grid by making sequential decisions about which actions to take (Up, Down, Left, Right) to search for a target and avoid obstacles</a:t>
            </a:r>
          </a:p>
          <a:p>
            <a:pPr lvl="1"/>
            <a:r>
              <a:rPr/>
              <a:t>Dimension of environment: 3 x 4 grid that contains an obstacle (black cell)</a:t>
            </a:r>
          </a:p>
          <a:p>
            <a:pPr lvl="1"/>
            <a:r>
              <a:rPr/>
              <a:t>Decision maker starts at an initial position (marked Start) and has a 25-step limit</a:t>
            </a:r>
          </a:p>
          <a:p>
            <a:pPr lvl="1"/>
            <a:r>
              <a:rPr/>
              <a:t>One target which yields 1 point if the decision maker found it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IBL Model for Gridworld Environment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Delayed feedback as a result of sequence of choices as opposed to a single choice</a:t>
            </a:r>
          </a:p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agent.equal_delay_feedback(reward, episode_history)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Applications of Instance-Based Learning Theory: Using the SpeedyIBL Library to Construct Computational Models</dc:title>
  <dc:creator>Erin H. Bugbee; Thuy Ngoc Nguyen; Cleotilde Gonzalez</dc:creator>
  <cp:keywords/>
  <dcterms:created xsi:type="dcterms:W3CDTF">2023-10-27T14:51:39Z</dcterms:created>
  <dcterms:modified xsi:type="dcterms:W3CDTF">2023-10-27T14:51:39Z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s">
    <vt:lpwstr/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ibliography">
    <vt:lpwstr>references.bib</vt:lpwstr>
  </property>
  <property fmtid="{D5CDD505-2E9C-101B-9397-08002B2CF9AE}" pid="6" name="by-affiliation">
    <vt:lpwstr/>
  </property>
  <property fmtid="{D5CDD505-2E9C-101B-9397-08002B2CF9AE}" pid="7" name="by-author">
    <vt:lpwstr/>
  </property>
  <property fmtid="{D5CDD505-2E9C-101B-9397-08002B2CF9AE}" pid="8" name="csl">
    <vt:lpwstr>apa-single-spaced.csl</vt:lpwstr>
  </property>
  <property fmtid="{D5CDD505-2E9C-101B-9397-08002B2CF9AE}" pid="9" name="editor">
    <vt:lpwstr>visual</vt:lpwstr>
  </property>
  <property fmtid="{D5CDD505-2E9C-101B-9397-08002B2CF9AE}" pid="10" name="execute">
    <vt:lpwstr/>
  </property>
  <property fmtid="{D5CDD505-2E9C-101B-9397-08002B2CF9AE}" pid="11" name="header-includes">
    <vt:lpwstr/>
  </property>
  <property fmtid="{D5CDD505-2E9C-101B-9397-08002B2CF9AE}" pid="12" name="include-after">
    <vt:lpwstr/>
  </property>
  <property fmtid="{D5CDD505-2E9C-101B-9397-08002B2CF9AE}" pid="13" name="include-before">
    <vt:lpwstr/>
  </property>
  <property fmtid="{D5CDD505-2E9C-101B-9397-08002B2CF9AE}" pid="14" name="labels">
    <vt:lpwstr/>
  </property>
  <property fmtid="{D5CDD505-2E9C-101B-9397-08002B2CF9AE}" pid="15" name="logo">
    <vt:lpwstr>images/ddmlablogo.png</vt:lpwstr>
  </property>
  <property fmtid="{D5CDD505-2E9C-101B-9397-08002B2CF9AE}" pid="16" name="resources">
    <vt:lpwstr>2023CLIHC-Speedy-IBL-Workshop.pdf</vt:lpwstr>
  </property>
  <property fmtid="{D5CDD505-2E9C-101B-9397-08002B2CF9AE}" pid="17" name="subtitle">
    <vt:lpwstr>CLIHC 2023, Puebla, Mexico</vt:lpwstr>
  </property>
  <property fmtid="{D5CDD505-2E9C-101B-9397-08002B2CF9AE}" pid="18" name="theme">
    <vt:lpwstr>custom_cmu.scss</vt:lpwstr>
  </property>
  <property fmtid="{D5CDD505-2E9C-101B-9397-08002B2CF9AE}" pid="19" name="toc-title">
    <vt:lpwstr>Table of contents</vt:lpwstr>
  </property>
</Properties>
</file>